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302" r:id="rId3"/>
    <p:sldId id="258" r:id="rId4"/>
    <p:sldId id="262" r:id="rId5"/>
    <p:sldId id="303" r:id="rId6"/>
    <p:sldId id="304" r:id="rId7"/>
    <p:sldId id="305" r:id="rId8"/>
    <p:sldId id="309" r:id="rId9"/>
    <p:sldId id="306" r:id="rId10"/>
    <p:sldId id="307" r:id="rId11"/>
    <p:sldId id="283" r:id="rId12"/>
    <p:sldId id="284" r:id="rId13"/>
    <p:sldId id="296" r:id="rId14"/>
    <p:sldId id="285" r:id="rId15"/>
    <p:sldId id="310" r:id="rId16"/>
    <p:sldId id="290" r:id="rId17"/>
    <p:sldId id="287" r:id="rId18"/>
    <p:sldId id="288" r:id="rId19"/>
    <p:sldId id="289" r:id="rId20"/>
    <p:sldId id="286" r:id="rId21"/>
    <p:sldId id="31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3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62968-BD15-4CDE-9D58-799BBFCD629D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17800-95D9-4F1F-89BC-5405366F9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911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021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770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182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933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4717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5533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725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04464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357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9685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284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8982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559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460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23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820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902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973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604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navigation is movement to a specific point or portion of a book (for example, a chapter, part or page, or the index).</a:t>
            </a:r>
          </a:p>
          <a:p>
            <a:pPr lvl="0"/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navigation is movement within a single text element (such as a list or table) or within a narrow range of text elements (such as a group of words, sentences or paragraphs). It is analogous to skimming a printed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17800-95D9-4F1F-89BC-5405366F94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60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43E04E-2341-4034-8DE7-A4B3BED970C6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E69259-ECBB-4110-AEE9-5B09C643D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CBC69-384C-4D1B-859C-B2A0D4C76AAD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A3955-9FDC-4F74-8661-0536B6A06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A003EF-BCB3-4D4E-870A-E374642EB815}" type="datetimeFigureOut">
              <a:rPr lang="en-US" smtClean="0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07BA3-03E2-43FE-81D0-1C9B429BED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A003EF-BCB3-4D4E-870A-E374642EB815}" type="datetimeFigureOut">
              <a:rPr lang="en-US" smtClean="0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07BA3-03E2-43FE-81D0-1C9B429BED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A003EF-BCB3-4D4E-870A-E374642EB815}" type="datetimeFigureOut">
              <a:rPr lang="en-US" smtClean="0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07BA3-03E2-43FE-81D0-1C9B429BED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AA552-1F4E-4402-B4E1-AAC744440336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F01DE-F14F-4ED1-8842-C451FD58A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26738-D6E1-4B84-AA55-AAB88ED6F1DC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4D00-A1F3-47A1-82A6-6B1E745FB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DDDFEE-A835-442B-9DFA-F02FECB69F82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F2666C-6989-4222-A6D7-CDC39482E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DB0C0D-1354-4CEC-B07F-C38012F5F074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EF9AC-8245-4C52-BE47-B83257BAB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4CA4D4-605E-4F2B-A1A1-C992774BF890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E7BF07-0C28-46AF-99BC-BD7A0C62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1CE750-2758-463C-9374-59228A1E31E8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3B8F2F-CC32-41D0-B1FC-55ECA8447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96429-EDA9-4226-992A-241A59E792C1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45FF-607E-4694-9113-5F13E88FD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5724F8-2426-4A1F-93EE-6735C2AD27C7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69ED1B-7FCB-4A98-B182-33B40490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9FFE23-7F6C-44BB-A048-342C3C1CE50F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922FE5-8529-4D8C-869B-647858AAA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A003EF-BCB3-4D4E-870A-E374642EB815}" type="datetimeFigureOut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8507BA3-03E2-43FE-81D0-1C9B429BE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3" r:id="rId2"/>
    <p:sldLayoutId id="2147483948" r:id="rId3"/>
    <p:sldLayoutId id="2147483949" r:id="rId4"/>
    <p:sldLayoutId id="2147483950" r:id="rId5"/>
    <p:sldLayoutId id="2147483951" r:id="rId6"/>
    <p:sldLayoutId id="2147483944" r:id="rId7"/>
    <p:sldLayoutId id="2147483952" r:id="rId8"/>
    <p:sldLayoutId id="2147483953" r:id="rId9"/>
    <p:sldLayoutId id="2147483945" r:id="rId10"/>
    <p:sldLayoutId id="2147483954" r:id="rId11"/>
    <p:sldLayoutId id="2147483955" r:id="rId12"/>
    <p:sldLayoutId id="2147483956" r:id="rId13"/>
    <p:sldLayoutId id="214748394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153400" cy="3429000"/>
          </a:xfrm>
        </p:spPr>
        <p:txBody>
          <a:bodyPr/>
          <a:lstStyle/>
          <a:p>
            <a:pPr marR="0" algn="ctr" eaLnBrk="1" hangingPunct="1">
              <a:defRPr/>
            </a:pPr>
            <a:r>
              <a:rPr lang="en-IN" sz="3200" b="1" dirty="0" smtClean="0"/>
              <a:t>ORIENTATION PROGRAM ON PRODUCTION OF ACCESSIBLE DIGITAL BOOKS IN DAISY FORMAT </a:t>
            </a:r>
          </a:p>
          <a:p>
            <a:pPr marR="0" algn="ctr" eaLnBrk="1" hangingPunct="1">
              <a:defRPr/>
            </a:pPr>
            <a:r>
              <a:rPr lang="en-IN" sz="3200" b="1" dirty="0" smtClean="0"/>
              <a:t/>
            </a:r>
            <a:br>
              <a:rPr lang="en-IN" sz="3200" b="1" dirty="0" smtClean="0"/>
            </a:br>
            <a:endParaRPr lang="en-IN" sz="32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5380672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Satyajeet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Singh</a:t>
            </a:r>
          </a:p>
          <a:p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9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28600"/>
            <a:ext cx="1041408" cy="10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>
              <a:buNone/>
            </a:pPr>
            <a:r>
              <a:rPr lang="en-US" b="1" dirty="0" smtClean="0"/>
              <a:t>DAISY IS THE BEST WAY TO READ &amp; PUBLISH </a:t>
            </a:r>
          </a:p>
          <a:p>
            <a:pPr marL="109537" indent="0">
              <a:buNone/>
            </a:pPr>
            <a:endParaRPr lang="en-US" dirty="0"/>
          </a:p>
          <a:p>
            <a:pPr lvl="0"/>
            <a:r>
              <a:rPr lang="en-IN" dirty="0"/>
              <a:t>Accessible for individuals unable to read standard print</a:t>
            </a:r>
          </a:p>
          <a:p>
            <a:pPr lvl="0"/>
            <a:r>
              <a:rPr lang="en-IN" dirty="0"/>
              <a:t>Navigable, providing direct access to specific points such as pages and enabling readers to move from heading to heading, page to page, paragraph to paragraph, phrase to phrase and/or word to word.</a:t>
            </a:r>
          </a:p>
          <a:p>
            <a:pPr lvl="0"/>
            <a:r>
              <a:rPr lang="en-IN" dirty="0" smtClean="0"/>
              <a:t>A DAISY book reflects</a:t>
            </a:r>
            <a:r>
              <a:rPr lang="en-IN" dirty="0"/>
              <a:t>, as closely as possible, the original print publication</a:t>
            </a:r>
          </a:p>
          <a:p>
            <a:pPr marL="109537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DAISY? </a:t>
            </a:r>
            <a:endParaRPr lang="en-IN" dirty="0"/>
          </a:p>
        </p:txBody>
      </p:sp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108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Jumping to any page of the book </a:t>
            </a:r>
          </a:p>
          <a:p>
            <a:endParaRPr lang="en-US" dirty="0" smtClean="0"/>
          </a:p>
          <a:p>
            <a:r>
              <a:rPr lang="en-US" dirty="0" smtClean="0"/>
              <a:t>Jumping to next or previous chapter or sub-section </a:t>
            </a:r>
          </a:p>
          <a:p>
            <a:endParaRPr lang="en-US" dirty="0" smtClean="0"/>
          </a:p>
          <a:p>
            <a:r>
              <a:rPr lang="en-US" dirty="0" smtClean="0"/>
              <a:t>Moving to next or previous sentence </a:t>
            </a:r>
          </a:p>
          <a:p>
            <a:endParaRPr lang="en-US" dirty="0" smtClean="0"/>
          </a:p>
          <a:p>
            <a:r>
              <a:rPr lang="en-US" dirty="0" smtClean="0"/>
              <a:t>Moving to next or previous phrase or even character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Accessibility Features</a:t>
            </a:r>
            <a:endParaRPr lang="en-US" sz="3200" dirty="0"/>
          </a:p>
        </p:txBody>
      </p:sp>
      <p:pic>
        <p:nvPicPr>
          <p:cNvPr id="7" name="Picture 6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Advanced Functionality</a:t>
            </a:r>
          </a:p>
          <a:p>
            <a:endParaRPr lang="en-US" dirty="0" smtClean="0"/>
          </a:p>
          <a:p>
            <a:r>
              <a:rPr lang="en-US" dirty="0" smtClean="0"/>
              <a:t>‘Go to page’</a:t>
            </a:r>
          </a:p>
          <a:p>
            <a:endParaRPr lang="en-US" dirty="0" smtClean="0"/>
          </a:p>
          <a:p>
            <a:r>
              <a:rPr lang="en-US" dirty="0" smtClean="0"/>
              <a:t>Bookmarking </a:t>
            </a:r>
          </a:p>
          <a:p>
            <a:endParaRPr lang="en-US" dirty="0" smtClean="0"/>
          </a:p>
          <a:p>
            <a:r>
              <a:rPr lang="en-US" dirty="0" smtClean="0"/>
              <a:t>Speed up/slow down without distortion </a:t>
            </a:r>
          </a:p>
          <a:p>
            <a:endParaRPr lang="en-US" dirty="0" smtClean="0"/>
          </a:p>
          <a:p>
            <a:r>
              <a:rPr lang="en-US" dirty="0" smtClean="0"/>
              <a:t>An all-inclusive format.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Accessibility Features</a:t>
            </a:r>
            <a:endParaRPr lang="en-US" sz="3200" dirty="0"/>
          </a:p>
        </p:txBody>
      </p:sp>
      <p:pic>
        <p:nvPicPr>
          <p:cNvPr id="7" name="Picture 6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800" dirty="0" smtClean="0"/>
              <a:t>DAISY is for all ages, languages and for all purposes: </a:t>
            </a:r>
          </a:p>
          <a:p>
            <a:pPr lvl="0"/>
            <a:endParaRPr lang="en-IN" sz="2400" dirty="0" smtClean="0"/>
          </a:p>
          <a:p>
            <a:pPr lvl="1"/>
            <a:r>
              <a:rPr lang="en-IN" sz="2400" dirty="0" smtClean="0"/>
              <a:t>Pre-school</a:t>
            </a:r>
            <a:endParaRPr lang="en-IN" sz="2000" dirty="0" smtClean="0"/>
          </a:p>
          <a:p>
            <a:pPr lvl="1"/>
            <a:r>
              <a:rPr lang="en-IN" sz="2400" dirty="0" smtClean="0"/>
              <a:t>Elementary and secondary school</a:t>
            </a:r>
            <a:endParaRPr lang="en-IN" sz="2000" dirty="0" smtClean="0"/>
          </a:p>
          <a:p>
            <a:pPr lvl="1"/>
            <a:r>
              <a:rPr lang="en-IN" sz="2400" dirty="0" smtClean="0"/>
              <a:t>Post-secondary</a:t>
            </a:r>
            <a:endParaRPr lang="en-IN" sz="2000" dirty="0" smtClean="0"/>
          </a:p>
          <a:p>
            <a:pPr lvl="1"/>
            <a:r>
              <a:rPr lang="en-IN" sz="2400" dirty="0" smtClean="0"/>
              <a:t>Career, start to finish</a:t>
            </a:r>
            <a:endParaRPr lang="en-IN" sz="2000" dirty="0" smtClean="0"/>
          </a:p>
          <a:p>
            <a:pPr lvl="1"/>
            <a:r>
              <a:rPr lang="en-IN" sz="2400" dirty="0" smtClean="0"/>
              <a:t>Retirement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DAISY for All</a:t>
            </a:r>
            <a:endParaRPr lang="en-IN" dirty="0"/>
          </a:p>
        </p:txBody>
      </p:sp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5334000" cy="518160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Combined text and audio can increase learning effectiveness by nearly 50%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United Nations </a:t>
            </a:r>
            <a:r>
              <a:rPr lang="en-US" dirty="0" smtClean="0"/>
              <a:t>recommends </a:t>
            </a:r>
            <a:r>
              <a:rPr lang="en-US" b="1" dirty="0" smtClean="0"/>
              <a:t>DAISY</a:t>
            </a:r>
            <a:r>
              <a:rPr lang="en-US" dirty="0" smtClean="0"/>
              <a:t> for Information and Communications Technology (ICT) serving persons with disabilities.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EFFECTIVE EDUCATION</a:t>
            </a:r>
            <a:endParaRPr lang="en-US" sz="3200" dirty="0"/>
          </a:p>
        </p:txBody>
      </p:sp>
      <p:pic>
        <p:nvPicPr>
          <p:cNvPr id="4" name="Picture 7" descr="DAIS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828800"/>
            <a:ext cx="3352800" cy="325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F:\Krish\DFI\DFI Logo New 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382000" cy="4525962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	DAISY Forum of India is a forum of Not for Profit organizations from India started in 2007.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These organizations are involved in production and distribution of books and reading materials in accessible formats for persons who cannot read normal print.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DAISY Forum of India</a:t>
            </a:r>
            <a:endParaRPr lang="en-IN" dirty="0"/>
          </a:p>
        </p:txBody>
      </p:sp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Full audio with Navigation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Text and no audio</a:t>
            </a:r>
          </a:p>
          <a:p>
            <a:endParaRPr lang="en-US" sz="2800" dirty="0" smtClean="0"/>
          </a:p>
          <a:p>
            <a:r>
              <a:rPr lang="en-US" sz="2800" dirty="0" smtClean="0"/>
              <a:t>Full audio and full text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Types of DAISY books</a:t>
            </a:r>
            <a:endParaRPr lang="en-US" sz="3200" dirty="0"/>
          </a:p>
        </p:txBody>
      </p:sp>
      <p:pic>
        <p:nvPicPr>
          <p:cNvPr id="7" name="Picture 6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Hardware Options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</a:t>
            </a:r>
          </a:p>
          <a:p>
            <a:r>
              <a:rPr lang="en-US" sz="2000" dirty="0" err="1" smtClean="0"/>
              <a:t>PlexTalk</a:t>
            </a:r>
            <a:r>
              <a:rPr lang="en-US" sz="2000" dirty="0" smtClean="0"/>
              <a:t> Portable Recorder</a:t>
            </a:r>
          </a:p>
          <a:p>
            <a:r>
              <a:rPr lang="en-US" sz="2000" dirty="0" smtClean="0"/>
              <a:t>Victor Stream </a:t>
            </a:r>
          </a:p>
          <a:p>
            <a:r>
              <a:rPr lang="en-US" sz="2000" dirty="0" smtClean="0"/>
              <a:t>Victor Stratus </a:t>
            </a:r>
          </a:p>
          <a:p>
            <a:r>
              <a:rPr lang="en-US" sz="2000" dirty="0" smtClean="0"/>
              <a:t>Milestone </a:t>
            </a:r>
          </a:p>
          <a:p>
            <a:r>
              <a:rPr lang="en-US" sz="2000" dirty="0" err="1" smtClean="0"/>
              <a:t>Holisen</a:t>
            </a:r>
            <a:r>
              <a:rPr lang="en-US" sz="2000" dirty="0" smtClean="0"/>
              <a:t> Text Player</a:t>
            </a:r>
          </a:p>
          <a:p>
            <a:r>
              <a:rPr lang="en-US" sz="2000" dirty="0" smtClean="0"/>
              <a:t>Can also be played track-wise on normal CD/mp3 players for those who do not have Daisy players.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DAISY Book Players</a:t>
            </a:r>
            <a:endParaRPr lang="en-US" sz="3200" dirty="0"/>
          </a:p>
        </p:txBody>
      </p:sp>
      <p:pic>
        <p:nvPicPr>
          <p:cNvPr id="1026" name="Picture 1" descr="Description: http://medialt.no/images/nyheter/Plextalk_pocket_sv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7894" y="990600"/>
            <a:ext cx="119833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HW Talking book player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9850" y="547898"/>
            <a:ext cx="26479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victor-reader-stream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66244"/>
            <a:ext cx="1268968" cy="2213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Mileston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43200"/>
            <a:ext cx="1930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F:\Krish\DFI\DFI Logo New 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u="sng" dirty="0" smtClean="0"/>
              <a:t>Mobile Options</a:t>
            </a:r>
          </a:p>
          <a:p>
            <a:endParaRPr lang="en-US" sz="2000" dirty="0" smtClean="0"/>
          </a:p>
          <a:p>
            <a:r>
              <a:rPr lang="en-US" sz="2000" b="1" dirty="0" smtClean="0"/>
              <a:t>For </a:t>
            </a:r>
            <a:r>
              <a:rPr lang="en-US" sz="2000" b="1" dirty="0" err="1" smtClean="0"/>
              <a:t>Symbian</a:t>
            </a:r>
            <a:r>
              <a:rPr lang="en-US" sz="2000" b="1" dirty="0" smtClean="0"/>
              <a:t> Nokia phones</a:t>
            </a:r>
          </a:p>
          <a:p>
            <a:pPr lvl="2"/>
            <a:r>
              <a:rPr lang="en-US" sz="1600" dirty="0"/>
              <a:t>Nuance DAISY2Go</a:t>
            </a:r>
          </a:p>
          <a:p>
            <a:r>
              <a:rPr lang="en-US" sz="2000" b="1" dirty="0" smtClean="0"/>
              <a:t>For Android</a:t>
            </a:r>
          </a:p>
          <a:p>
            <a:pPr lvl="1"/>
            <a:r>
              <a:rPr lang="en-US" sz="1600" dirty="0" smtClean="0"/>
              <a:t>DAISY / EPUB Reader</a:t>
            </a:r>
          </a:p>
          <a:p>
            <a:pPr lvl="1"/>
            <a:r>
              <a:rPr lang="en-US" sz="1600" dirty="0" smtClean="0"/>
              <a:t>Darwin DAISY Reader App</a:t>
            </a:r>
          </a:p>
          <a:p>
            <a:pPr lvl="1"/>
            <a:r>
              <a:rPr lang="en-US" sz="1600" dirty="0" smtClean="0"/>
              <a:t>Go Read</a:t>
            </a:r>
          </a:p>
          <a:p>
            <a:r>
              <a:rPr lang="en-US" sz="2000" b="1" dirty="0" smtClean="0"/>
              <a:t>For iPhone, iPod touch and </a:t>
            </a:r>
            <a:r>
              <a:rPr lang="en-US" sz="2000" b="1" dirty="0" err="1" smtClean="0"/>
              <a:t>iPad</a:t>
            </a:r>
            <a:endParaRPr lang="en-US" sz="2000" b="1" dirty="0" smtClean="0"/>
          </a:p>
          <a:p>
            <a:pPr lvl="1"/>
            <a:r>
              <a:rPr lang="en-US" sz="1600" dirty="0" err="1" smtClean="0"/>
              <a:t>Daisylezer</a:t>
            </a:r>
            <a:r>
              <a:rPr lang="en-US" sz="1600" dirty="0" smtClean="0"/>
              <a:t> App</a:t>
            </a:r>
          </a:p>
          <a:p>
            <a:pPr lvl="1"/>
            <a:r>
              <a:rPr lang="en-US" sz="1600" dirty="0" err="1" smtClean="0"/>
              <a:t>DaisyWorm</a:t>
            </a:r>
            <a:r>
              <a:rPr lang="en-US" sz="1600" dirty="0" smtClean="0"/>
              <a:t> App</a:t>
            </a:r>
          </a:p>
          <a:p>
            <a:pPr lvl="1"/>
            <a:r>
              <a:rPr lang="en-US" sz="1600" dirty="0" smtClean="0"/>
              <a:t>Learning Ally </a:t>
            </a:r>
            <a:r>
              <a:rPr lang="en-US" sz="1600" dirty="0" err="1" smtClean="0"/>
              <a:t>Audiobook</a:t>
            </a:r>
            <a:r>
              <a:rPr lang="en-US" sz="1600" dirty="0" smtClean="0"/>
              <a:t> Player App</a:t>
            </a:r>
          </a:p>
          <a:p>
            <a:pPr lvl="1"/>
            <a:r>
              <a:rPr lang="en-US" sz="1600" dirty="0" smtClean="0"/>
              <a:t>Read2Go App</a:t>
            </a:r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DAISY Book Players</a:t>
            </a:r>
            <a:endParaRPr lang="en-US" sz="3200" dirty="0"/>
          </a:p>
        </p:txBody>
      </p:sp>
      <p:pic>
        <p:nvPicPr>
          <p:cNvPr id="9218" name="Picture 2" descr="http://cdn2.gsmarena.com/vv/bigpic/nokia-c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57200"/>
            <a:ext cx="1323975" cy="1743076"/>
          </a:xfrm>
          <a:prstGeom prst="rect">
            <a:avLst/>
          </a:prstGeom>
          <a:noFill/>
        </p:spPr>
      </p:pic>
      <p:sp>
        <p:nvSpPr>
          <p:cNvPr id="9220" name="AutoShape 4" descr="data:image/jpeg;base64,/9j/4AAQSkZJRgABAQAAAQABAAD/2wCEAAkGBxQSEBQUEBIVFRQUFBQWFRYVFRQUFBQXFBcWFxcVFRUYHCggGBolHRUUITEhJSkrLi4uFx8zODMsNygtLisBCgoKDg0OGBAQGiwmICEsLSwsMCsvLTc3NzcsLDc1LDcsLSwsLyssNy0wMCwsLSwsLCssLywsLCwsLCwsKywsK//AABEIAOQA3QMBIgACEQEDEQH/xAAcAAABBAMBAAAAAAAAAAAAAAAABQYHCAIDBAH/xABPEAABAwIDAgcKCggEBQUAAAABAAIDBBEFEiEGMQcTQVFhkbIUIjM1cXJzdIGzJTI0UpOhsbTB0RUWI0JUYoKSFyRVwkNEY4OihKPh8PH/xAAaAQEBAQEBAQEAAAAAAAAAAAAAAQIDBAUG/8QAKhEAAgIBAgUDAwUAAAAAAAAAAAECEQMSIQQTMWFxBSJBUZHwgaGxwdH/2gAMAwEAAhEDEQA/AJxQhQrwr8IFQJZaeizCnpi1tVMw2c5zyWiNrgbtbcEEjUkEaW1AlusxqnhNpqiKM8z5GNPUSt1NXxSC8crH+a9rvsKgPEdpaWPD2GtwykkmqG54I2R8U9sR0E00gJcM2uWxuQCSQmlS7VN/dw6iaP5BVRut0SNnDvagLZIVbMP28yWytrIPQVxlH9lUx+n9ScNDwnSNtatktzVVEyQn+umkHZQE5IUX0fCkf33UMg6Kh9K8/wBFSxoH9ycNHt41wu+kqQPnRNZVN8t6dz9EA70JuxbcUBcGuqo43n9ya8L/AO2QApcpquOQXjkY8c7HBw+ooDchCEAIQhACEz8W4SKKGUwxukqphe8VLG6dwtoblug61xHb+oOseC15HJnY1l/ZfRAP1Cj/APXmu5MEqva5i9G2+If6JUnn7+MIB/oTD/Xau/0Oq+liXv67V3+h1X0sSAfaExf11rv9DqvpIkfrtW/6HV/SRIB9ITF/Xet/0Sr/AL4lupdtKkutJg9awfOHFv6wDdAPRCZVRt1Mx7h+iK9zASA9kbTmHzg0kEeQrow7hDo5JGxTGSlld8WOrjdAXHdZrnd6TfpQDtQhCA4cdrhT0s8x/wCFFJJ/Y0n8FDmz2CmXA6kuIMlVJKMxH7zWtaD9Jxjv6lJvCM2+F1bb2zQyAnmGUn8Le1NTYkfA1P01E/3uQfggIP28rONxKqI0ayV0TByNjg/ZMA6LMCRYH2d5dF17Qn/OVPrE3vHJPVIKzF0MXHTPu0fWuthVIb2lZMjbfNlGYbjYXHt3obTyEAsZnB5i249hK8Jc340Ug/oJHW26hRYpsaqWCzama3MZXvb/AGPJb9S3x4u6+Z0VO9/z3U8bH/3w5HfWkWN9wCNxW9pQD72c2+fTuAcJeL/eAmfO3fyRzkuA3/FkHkO5TNhWIMqIWSxODmvAII3fXr1gHnAOirG0qTuBfFiJJqZx70jjWDmNw19vLdh6+dCktKH+Gfa2QzxYVSPLHzmMTyDeGymzYxbcCO+PRYcpUwKqeKYkZNo5JXn/AJ5zR5rHmNn1NaoCW6CWKhiEFK0MY0AEi2Z5G9zz+8SsXbQu+d9abDqsvltvNnlrb2zOaxzmMv8AzODR7U19nK+Z1UBLI50ZzcZcgsDMjiXhoH7PKbEWtqANbrt0OZJ42hd849azbtI75yj79IHnR+kOlUhIo2ldzr39ZTzqOxiHSj9I9KAkT9ZTzrw7Su51Hn6Q6UfpDpQEgO2kdzrD9YXfO+tMD9IdKBiHSgJAZtC75x610zV8dVGYaljZY3aFrhceUcxHIRqo5GI9K7KLEtRqpSKhycGG076avmwipkMjWOcaSR5u7LYPERJ394bjmsRuspeVUsVxMsx9k7TYsnpTfzWRBw6gQrWrizoNThSqeLwmpda92tYP+69sd/Znum5sT4mpvWJ/vkicHCvT58JqBe1uLfuv4ORj7e3Lb2pv7FeJqb1if75IgK/Y98rqPTzdty4UrYjTl9ZUNawvcamRrWgkE3e8/gumbZl7WyudZvEtu8cZc/ED+972xNiOVUgj0clnW5/tSk0pKGTkc4eVt/sKUYpGEaSN9ocPwQHSx5G4robUvtbM7rK5Wgcj2H+tv4rc2J3MT5NfsVBsiAAAG4aBbmlaMpG8EeULY0oDoaU9OCV/wpGOeOUf+Ob/AGhMdpTy4Jz8Kw+bN7tygJ+VMsdmLcQneN4qZXDyiRxVzVSzaD5ZUenl7blCjslrc1nA77EfatcuIvdfM4m+/p8vP7Ui4fUXiA5tOpbHSLqYFDulHdKTTIjjEFCl3SjulJvGL0SJYoUe6Ud0pOMi84xLFCl3SjulJvGI4xLApipXTT1duVIokXlTUWjd5EsGez7m1GKxmUBzXzEkHcQ0EtB6grYYBKX0kDnElzoYySd5JaCSVS+KUtIc0kEbiNCFdbDKZsUMUcYsxkbGNBJJDWtAAudToN5XI2IPCWfgqp6Y/wAQmvsV4mpvWJ/vkicfChTcZhkwvbLZ4/o1/BNzYrxLTesTffJEBAWPeHqvWX9uRLOD7E4jNTCSAWilBOXjmsL27rlhI0PTyJGx7w9V6y/tyKbeDWdncMTpWOkDWMYGtJ0swG9hqfs06QueTIoV3PLxOaWPSorq/nwQpjmy9XRta6qgdG1xytddrmk2va7SRe1+pc1Hhs7mZ2QSuYb2c2N7mm2hs4Cylvhlmb3IBHcMe9pDHG5YWEg68xv9qUtn6Semwqlm46MxyRxZI+JllkLntvla2Mkk2BJsOQlI5NStHfgZxzqXMemnXkiWHF5YmiN8bbBjmDOxzXgEk6E9J8ixxDFmyta3iooy0klzBYuvyHo5VI3CtRzOw6Kok4h0TpIjG+Iu14xriCA4biOlOTZGGjjwqmdLDEW8VHmzRMcTI8AuJJBJJJKTzRxwc5/l9DrkiozUIO7IQiqHDc5w8hK6GVb/AJxPlsftUk8K2C0jKSOemhjjcZGWdG0Mzse11w4DfqGle0+z2EQYfRyVkc0k9RCyS0Ukudxc0OcQwODWtbmAv9pW4TjOKlF2mc092n8DSwkQPzcfOIyGtLf2eYOcb5gbWtbTrTk4KT8LQW+ZKdL28G7ddadtNl6GOgircOkkLHyiMtkdm3h3OA5rmlliDzrPgk8a0/opPdOWilgVSvHvldR6eXtuV1FSvH/ldR6eXtuUKeUMtgQuoypMidZbeMWkyNHXxiOMXHxiOMVslHZxiDNZubk5+Q9F04eDHA2VldacZoomGR7TueQQGsPRc3PmqfyyMsyGNmS1smVuS3Nltay0lZG6Ie2mpqKkw5tPThlRWycW6eZg40wgWe4ZhfiwbBoaOS5KYAlVoKRscbQyJjI2jc1jWtaPYNFW/bbGI6qullhiZGzMWjILZ8pI4xw3ZndHRv3o9gtxP4xHGLj4xHGLNlo7hKtFbL3tlp4xa5X3UbLRswsAzxBwBBkYCDqCMwuCOZXH2clL6Onc43LoIiSd5JYCSqbUEgbLG47mvYT5A4FXI2ZjLaKma7QiCEHyhjVkpwcITgMMqi4XtE63lIsPrKaOxXiWm9Ym++SJ1cJPiup9H+ITV2M8S03rM332RAQHj3h6r1l/bkUi7C7Zx0tOzJOyN/FtY8ScmQ77bj5elRzj3h6r1l/bkXJQVboiXNaCC0tIcLtINrgjl3Bcs2FZKt1X0PNxPDc5L3NNO00P7hGx5lTCXGoZLI57bZSDYNudw3AfipFwKvZNgdD3O/PLAIe9inhinY6MOY8tE3ek6kWdYEEkHcq71U/GPLsrW3to0WaLADQcm5dlLXRNYGyU7ZCARmzFh1N796Lk7hqdw6SmHEsUaTv53Lw3D8iGm297tkz8KcfEbO0lPI9plY6mYQHZruZG/PlPKBzrbg2EmfCqZuW8ToIS57HFruM0ADbDkIANzzqD66picG8VDxZF83fueDutYHdypRwfGeKjyOfUtGa44mZzABobZL21N9VrLjWSDhL8rodmpKUZxe6JJ4TIAzD2Nu79lKyOzg640fvJ3k5b3F7jVeGne6DD52NMjWUkcUjBvLCASB5QSCo6xnGHz5GmoqZWNuQ2okMmVx0u3XmSlg2OvjhDBWSxZSbNEbZWgX0Au3Qb+X2LeKKxwjCPRGdLbk5PeTsc+P07osILXjLxlaJQwm5Y0scACefRbuCI/CtP6KT3ZTSx3GZJmtY6p49gJd4IRWI0BItroSnXwQH4Vp/RSe7K0zaLCKleP/K6j08vbcrqKlePfK6j08vbcslOEFZXWC9ugMrousbougHxwS4mIq4sJsJonNHnNIcPqDlMvdirNTzuY9r2Etc0gtI3gjUFSTTcJEXEgyMfxthma0DKTzgk6DoW4yMSRKIrFA23OAdx1JDXNdHKXPjA+M1t/iuHRewPLZOuDhJhLSXxyNcNwGVwd7dLdSj7HMWfVTulk3u0AG5rRuaPJ+aSaZYpo4rousbousGjK68JXl14gPQFdjCvAReij7IVLaDwsfnt7QVyNljehpb/AMPD2GoBA4X3kYPPYkd9ANOZ00YI8hBISFsb4lpvWZvvsiXOGLxPP59P7+JIexviWm9Zm++yICAsd8PVesv7cil/YSGm7hpxLGwuMYOuh1J1UQY74eq9Zf25FLuxlA2ejpzGQSymZxl7gA55AA08p01HIuWX4s0rp0I3CvSQCkDoWNaRMwaG9szX/klPZJkAw+C9LE/vGXc6Njy577l1yRcnVJ3CjRiGiexxHGcfAco3ZSyUgh3Kee25KOy0cvcdOWbjCywAFjYam3KQRvPKOhfQ9KhGcpWvufJ9ZzSx4oO2t/j9RH4UMOp20uaKljikZKy7omNYCHtdocosQbAjyJy7P7M4aMKgkfRNllMEb3Ofm75zwHOJcHaNFzybgmxwkRPFCM5JaJWAX1scrtL9enlUi7GVDxSUPfXj7iia5mlgcre+LvJplXD1WDhlgoNJWr7nf0fLzcDlJ31qyOdv8Fo2UfHU1O2CRk0Tf2cj5GSNkElwc2gILGnTnKVNk9iKGekidI15kdG1z38a9gu8XsGjTS9t3IlbhlyNwnLG1rR3TEbNaGi+V+tgufYOUx08OZpe10MZsCARZl7gnTcsyjklhyywRuSXtT8q/wCzpxGeGPJi5rqLdOvGw3Nvdlaakia+nMgdxga5r35wWuBIINtLW+tdfA8fhan9DJ7srHhOe4wlzhlHGsAbcG2jt5G8rzgad8LU/oZPdlbnCUYw1qpOKbXf5JwuZZVJxdrU0vC6FilSvHvldR6eXtuV1FSvHvldR6eXtuXI9RwIQhACEIQAhCEAIQhACEIQAhCEBnC/K4O5iD1G6ufs5Tujo6dklg9kETXWNxmawA2PKLqlqu9S+DZ5rfsCAaHDD4nn8+n9/EkPY7xNTeszffZEu8MHiefz6f38SQ9jvE1P6zN99kQEA474ep9Zf25F5h1bExgEnHXDif2b7NcNO9IuLcuoXuPeHqfWX9uRSHsJsBFWQNcWNsGBznEkuc5zc2VozAAC415LjnRgjjFamN4ZxT53Wvm44gjksWgE2vrf2LswbGuKiyGoqY7Ou0RO7wA7+9J015k6OErYtlA3vWgG4LXtLrPaSQQWkmxGnWOdcFDgsXcT5csZdG1hIeHkuL2NfqRILC5I0GgAuienoSUFPaSvyN/HsWdNlHHzysAvaY/FdqDaxsdLapS2c2pmhj4s1k8LG24sMDXtbckuuDrbXS3St+1eCwwwh0YbmNnXYHDS4BBBe7fm6CLdK3YTsyHwRuNHPJmaHZgyYg5tbjLpZZnNdZbmoY0vbHYR9pdoZqkhklU+eNpzNztDO+ta+UDfqdelKOB7Svigazu18ZaSAziWyNDeQB2/8lq2nwDiYRIKWaHvwMz2ShpuDpd+l9E+dkdgqCWkifMxz5HRse8mRzGt4wBwGhAG+y1jyfMXRjLhhP2zSfncYG0mPyVAY11SZmAl1uKEWU7he3xjYlO/gUd8LU/oJPdrk4StkKakibJSh7HCQMexzi7RwJBGbXk+tb+BI/DFP6vL7tacnLdskMcMa0wSS7FlFSvHvldR6eXtuV1FSvHvldR6aXtuWTZwIQhACEIQAhCEAIQhACEIQAhCEB6ru0ng2ea37AqRK7lH4NnmN+wIBp8L3iifz6f38SQtj/E1P6zN99kS7wu+KJ/Pp/fxJC2P8TU/rM332RAQDj3hqn1l/bkU18CVXHUYbLSueQ+KQuJDu/a1wa5kjeaxaRfd3o51CuPeGqfWX9uReYGSHOeyp7ne0ANcHOY43vpma4HkA0vvCAkvh+r2h1PTNldI+Nsj5C4guGcxtYHZWgX715t5Dypu01PGaKRxc4SCOHK0Os114Y7d7bUc+vKEzsVFpD+1EpcA5zwXEkneCXG5KWKGrtCy9RCCGgWkiDnCxIDSeYC2/wCyyjRUxwcIOFxQU7OKe9+dgLs7g61nMtbQW3n6lNWwDvgyi9Vg7AVbMdqw6MBs8bwSCWsi4vcDYuNtbX3dKV9nduquGARDEHwsjsI28SyXvdSRmLSRbkF15MnD5JwjG7aZ0lOLk2lSJY4ej8E/+pi7MiZ1PO+KlppHta6nMUJBuCBJxTG9+Gm40abApk7WbV1VWGxz1jqiJpzNvG2IZrEXygC5AJ1POs8GxzJAI31T2jUGPiY5RYG7dXtOgN9PsXbBjeOFM5t2Lu2zZTQNfJfI6YcWHFufI7O4Xbe+W+axPOujgQPwzB6vL2AmhtHjL5msaal8zR3xDo2xhpAAbo0akC46E7uA7xzD6vL2F2IWXVK8e+VVHppe25XUVKsd+VT+ml7bkBwoQhACEIQAhCEAIQhACEIQAhCEAK7lF4JnmN+wKkau5QeCj8xv2BANXhc8UT+fT+/iSFsh4mp/WpvvsiXeFvxRP51P7+JIWyHian9am++yKggHHvDVHrL+3In1slwUtq6WKaWpcx0rc+RkYcGtPxbuLtTax3cqY2P+GqPWZO3Ipj4OMQkFDDo2zW21NhYMaWA89zn6iumOGts6Yoa2xkbf8HbMPpxNFO+Sz2tc17Q3RwNi2x5xu6Ur7IcFlNU0kU0082eRgeWx8W1rQ7cLuadbW+tbuGGre6mANsvGk6X1aHEMI6Pjrv2DxF8dBEXNLwwCzWnKQHNjyFxse90lF+e3Ou8OH1Sa7Hn4zIuHq2NnhI2Bp6CmbLTySl3GNa5shY4EODiCMrRY3b9ajVSvws1D3U0d7tGYOLTqW5r5Q6+t/jm38wUUrlnx6JJdjGDKskbR4hCFwO4KS+A3x1D6vJ2FGikvgM8dQ+rydgICzCpVjvyqf00vbcrqqlWOfKp/TS9tyA4UIQgBCEIAQhCAEIQgBCEIAQhCA9V2sP8AAx+YzshUkV28O8DH6NnZCAa/C14on86n9/EkLZHxPT+tTffpEu8LXiifzoPfxJD2R8TwetT/AH2RAQDtB4Wo9Zk7ciemxu2xhpmsZTPe6NoY4tczK4X73vXb+S+htvTPxuFz5qgMaXHuiQ2aCTbPJrYLlgwupHxWPbfpy/itxk49DUJuPQcu3+1b6kCKSndCSQ8l7w5xAuALACwv9i6dn9oqmGnhyRx2sGNlMpYQC/IA4DUW09limqcBqXHvm/3PafxWxuzE3KWD+r8gtRyzi7TOPEYocRXNV1+fAp7Y4vPLGGymANzgkRPzucbGznXO7f8AUminPTbNzsDwHsaJG5Hd6TduZrrC401a3Ua9a64dhp5u+Be+/wC8yJzhppv3LMpSm7luyY8ePFHTBUhmoT4qdgHxAGXjGgmwJaBrzJUwzgrkmYHta7I7cXSRsuOe2+yxL29Tqvd0IzUmcBnjqL1eTsBbsV4Ne5mB8rAWl2XvZC6xsSL2tzHqWfA/CGbQBjRYNimAG/QNCJpq0GmupY5Uqxz5VP6aXtlXVVKcb+Uz+ml7ZQHEhCEAIQhACF0UtNnvv05hfkcf9q2yUBsMpuebQHk5OfXVAcSF1Cid0dGosSb6Dp70rXNTOaAXDf8A/qA0oQhACEIQArtYZ4CL0bOyFSVXZwvwEXo2dkIBs8LXiifzoPfxJD2R8TwetT/fpEucLXiifzoPfxJD2Q8TwetT/fZEBEOFMzV1SP8AqT+9KkzBqKAU+Y07ZCxoMjnC9sxsNDyfko+2XjzYlVD+ao98E+MNqhGZYpC4RSjK4t+MwtN2vA5bHeOUFebis/KUe/8Ah8v1PLLHGNSq2/42/cxxswvjAjhYxwcDdrQ021uDbelzZOmkkhDYBG3Jo4uNiXG5O5pukSppYhPaCR0jMg75wy99y2FtycOCQTU0bjHEyVkxz6utYtuLW5T5F6/TMjyQk9r6KzxYskngi8sm0pO3Hxt07ibti14yxSua46SAtuQB3zdCR0LDCpn8W0DNlY3c21yG77X8jtegrdilQ6olDngNIblyjdoSb8/7y4IWNjcdW3J74GxJbe5aWnkO/p0X18aSm06T0r7nHLkhPDGUXJx1uuv0NFfJI9obJy2cBdpsLaXAPMftTtwCsPEhoJaWRsA0JJtYWAGpTfZFncCcxIbYktcLnyka3SpR1fFAjinOuAN4A0NwQc4K+D67r14+Vv8AWvHY/QegTXJk8i0tvZPz3MNrJzJ3m8BzDm5+83jrTH4MG22leOZtR9gT1q6njHEua1n9TeQWAAG4W6Uz+Dm360S21Fqm31LhwEcixPmKnb+3we/ipwlNaPoiwKpTjXymb00nbcrrKlWNfKZvTSdty9h5zhQvQvbIDFCysiyAyjmLQbHfv6iPxKzjmcALG1r23cpH4gLVZbY5LdVt1+W/OgMjUP33Gljpl0tfkHlK1SSl1r8nLbU+U8qzklv1Ebuf2rUgMULJCAxQsrIQGKuxhPyeH0UfZCpQVdfB/k8Poo+yEA2uFrxRUedB7+NIeyHieD1qf77Ilzhb8UVHlg9/GkPY/wAT0/rM/wB9kQEZbGPAxSqLjYf5nr44f/KfJpGyEuYZDzhoZ/uF1EsuIPgq6h0RAcZphcgHTjHch8iJNpKo/wDGcPNAb9gSUIyVSVnLJihkVTSfklluSI/Efe37zgdD5NBuWLqyN3hMjQASOMddt/JuHlUOSYjK740sh8r3fmudzid5J8pVilHZFjjhFaYpJEvTY/DESGywAc7bC/suub9dqdt88xPMI2/iR5FFsMJde25ou4ncB0rlE4vbqPOqbRJVXt5DfvOOI6bfbcfYuA8IOUnLBmuLftHA/VZMghYkIB01O3cziS2KJt/OIHsulngYqTLjrZHWzPinJtuuQNyjwhP7gMHwzH6Gb7GqAssqU418pn9NJ2yrrKlON/Kp/TS9sqFOML26xQgMrousUIDK6LrFCAyui6xQgMkLFCAyQsV6gAq62DfJofRR9gKlCutgvyaD0MfYCAbvCyPgep6OJPVNGkHY0/A8HrM/3yROjhKgL8JrABciBzh/27P/ANqaOw8oODxm+gqpj11Bf/uVBBuL/KZ/Tze8cuVdmNttVVAPJUTjqkcuNCAhCFSCo6MNpWXBs8yPfY2LhGHZW35N31lIda1uVjmNy5g64uXfFNr3KV21GaANae/iLiAQDmY+9xY6HedOlJEjnSOBcdBpuDQBzAAABRlN43LyyyQqQwIUjcAtMXYqXjdHTvv/AFuYB9jupR3/APR09AVheBTZJ9JTOnnaWy1GU5SLOYxt8jXDkdq4kcma28KFRJapdj8f+bqeieX3jgroqo+09AY8Rr2OHxaqbT+Vz3Fp9oIKIo1bIXdJRcxstRpDzpQOZC6e5Dz/AFI7k6fqShZzWRZdXcvSjuXpSiWctkWXV3J0o7k6UotnKhdJpeleGlPOlCznQt/cp51m2k5ylCzlsrr4OLU8I/6UfZCpz3AXFjGDvnvaxvSXmwVzoY8rWtH7oA6hZQGFZTCWN8b/AIr2uY7yOBB+1V8jxl2HYbiNDK61RT1IEYO9wlDAHjnFmF/9YViU0dr9iYauaKra2MVMBBaZG5opA03DJmjeByO3jp3ICBOEbCnwV8j3MLGVNqmMEWsJu+ezzmvLgR5OdNlSljcWISSyitpoqyOR+fKJDkjdYNBppWnNFoAN1jbUErVSbEtfqzCZz6StcGD2tjBPWqQjJEYzGzQXHmaC49QUy0mxL2/8vhkA/nY6rkHtle/7ErQ7POAs/EJ7fNpY46Vo6AYmsNksUQ1TbMVkguykntzujMbf7n2H1reNlJR4WaliPzX1DHv/ALIc5UwfqpRmxkhfOR+9UzPlPl1/NKdNQxxi0UEMfmxNJ63XKWKIbo9j2v3TTSnlFPRyO6nzOjHtslyj4PNR/lJi3lNTVRU//txxk/8AmpRIed7nW5rkDqGi8bSdCASdktl6ameHvZTtcN3FBxd/VLIXOPsc1SVE4EDLa1tLbkz20iWsBJbdh3bx0c6hRZUGcN+zD4an9IxMLoZWtZUho1Y5tg2TyEBovzt6VOa0VUGdrmuDXNcCHNcA5rgdCCDoQgKmNpBIM0RDx0bx5RvCwOHu+aepSjtTwR0xkL6SY07iScjbyMB6NQW+TMmtLwZ14+JVgjpfK36tVrUShrjD3fNPUvf0a75p6k4zwb4l/Et+ll/JY/4a4j/EN+kl/JNQob/6Nf8ANPUj9Gv+aepOD/DXEf4hv0kv5Lz/AA1xH+Ib9JL+SahQgfo1/wA09SP0a75p6k4P8NcR/iG/SS/kvP8ADbEf4hv0kn5JqJQ3zhrvmnqWJw93zT1Jx/4b4j/EN+kl/Jejg6xL+JH0sn5JqFDaFC75p6ls7hIF32a3ndoE54+DivPx6u3kdIfxCcOz3BNAXh1bO6Y/NLnRtPlO/qcE1FoS+CPZY1tcypc0ikpHZmucLcdMNWgDmabE+Qc+lh1x4bRthjbHGxjI2CzWMAa1o6AF2LJQTfxuqdx7GaFgyktO51zbvudCEBjiMDYSXRtAJdYXF8ugPejcN6TpCXfGcT5TdCEANiC2NjCEIDayIfUvWsCEIDaIwtgjCEIDMMC6qBtn+woQgFNJ2NTFrAGm2Y2PPayEIBLEQAGnWverqXiFQe3R7B1BeIQHtugdSLdA6kIQgW6B1BHsHUEIQB7B1IuhCA8ujiwd4QhAKGCTE5mk3Dd3R0JVQh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data:image/jpeg;base64,/9j/4AAQSkZJRgABAQAAAQABAAD/2wCEAAkGBxQSEBQUEBIVFRQUFBQWFRYVFRQUFBQXFBcWFxcVFRUYHCggGBolHRUUITEhJSkrLi4uFx8zODMsNygtLisBCgoKDg0OGBAQGiwmICEsLSwsMCsvLTc3NzcsLDc1LDcsLSwsLyssNy0wMCwsLSwsLCssLywsLCwsLCwsKywsK//AABEIAOQA3QMBIgACEQEDEQH/xAAcAAABBAMBAAAAAAAAAAAAAAAABQYHCAIDBAH/xABPEAABAwIDAgcKCggEBQUAAAABAAIDBBEFEiEGMQcTQVFhkbIUIjM1cXJzdIGzJTI0UpOhsbTB0RUWI0JUYoKSFyRVwkNEY4OihKPh8PH/xAAaAQEBAQEBAQEAAAAAAAAAAAAAAQIDBAUG/8QAKhEAAgIBAgUDAwUAAAAAAAAAAAECEQMSIQQTMWFxBSJBUZHwgaGxwdH/2gAMAwEAAhEDEQA/AJxQhQrwr8IFQJZaeizCnpi1tVMw2c5zyWiNrgbtbcEEjUkEaW1AlusxqnhNpqiKM8z5GNPUSt1NXxSC8crH+a9rvsKgPEdpaWPD2GtwykkmqG54I2R8U9sR0E00gJcM2uWxuQCSQmlS7VN/dw6iaP5BVRut0SNnDvagLZIVbMP28yWytrIPQVxlH9lUx+n9ScNDwnSNtatktzVVEyQn+umkHZQE5IUX0fCkf33UMg6Kh9K8/wBFSxoH9ycNHt41wu+kqQPnRNZVN8t6dz9EA70JuxbcUBcGuqo43n9ya8L/AO2QApcpquOQXjkY8c7HBw+ooDchCEAIQhACEz8W4SKKGUwxukqphe8VLG6dwtoblug61xHb+oOseC15HJnY1l/ZfRAP1Cj/APXmu5MEqva5i9G2+If6JUnn7+MIB/oTD/Xau/0Oq+liXv67V3+h1X0sSAfaExf11rv9DqvpIkfrtW/6HV/SRIB9ITF/Xet/0Sr/AL4lupdtKkutJg9awfOHFv6wDdAPRCZVRt1Mx7h+iK9zASA9kbTmHzg0kEeQrow7hDo5JGxTGSlld8WOrjdAXHdZrnd6TfpQDtQhCA4cdrhT0s8x/wCFFJJ/Y0n8FDmz2CmXA6kuIMlVJKMxH7zWtaD9Jxjv6lJvCM2+F1bb2zQyAnmGUn8Le1NTYkfA1P01E/3uQfggIP28rONxKqI0ayV0TByNjg/ZMA6LMCRYH2d5dF17Qn/OVPrE3vHJPVIKzF0MXHTPu0fWuthVIb2lZMjbfNlGYbjYXHt3obTyEAsZnB5i249hK8Jc340Ug/oJHW26hRYpsaqWCzama3MZXvb/AGPJb9S3x4u6+Z0VO9/z3U8bH/3w5HfWkWN9wCNxW9pQD72c2+fTuAcJeL/eAmfO3fyRzkuA3/FkHkO5TNhWIMqIWSxODmvAII3fXr1gHnAOirG0qTuBfFiJJqZx70jjWDmNw19vLdh6+dCktKH+Gfa2QzxYVSPLHzmMTyDeGymzYxbcCO+PRYcpUwKqeKYkZNo5JXn/AJ5zR5rHmNn1NaoCW6CWKhiEFK0MY0AEi2Z5G9zz+8SsXbQu+d9abDqsvltvNnlrb2zOaxzmMv8AzODR7U19nK+Z1UBLI50ZzcZcgsDMjiXhoH7PKbEWtqANbrt0OZJ42hd849azbtI75yj79IHnR+kOlUhIo2ldzr39ZTzqOxiHSj9I9KAkT9ZTzrw7Su51Hn6Q6UfpDpQEgO2kdzrD9YXfO+tMD9IdKBiHSgJAZtC75x610zV8dVGYaljZY3aFrhceUcxHIRqo5GI9K7KLEtRqpSKhycGG076avmwipkMjWOcaSR5u7LYPERJ394bjmsRuspeVUsVxMsx9k7TYsnpTfzWRBw6gQrWrizoNThSqeLwmpda92tYP+69sd/Znum5sT4mpvWJ/vkicHCvT58JqBe1uLfuv4ORj7e3Lb2pv7FeJqb1if75IgK/Y98rqPTzdty4UrYjTl9ZUNawvcamRrWgkE3e8/gumbZl7WyudZvEtu8cZc/ED+972xNiOVUgj0clnW5/tSk0pKGTkc4eVt/sKUYpGEaSN9ocPwQHSx5G4robUvtbM7rK5Wgcj2H+tv4rc2J3MT5NfsVBsiAAAG4aBbmlaMpG8EeULY0oDoaU9OCV/wpGOeOUf+Ob/AGhMdpTy4Jz8Kw+bN7tygJ+VMsdmLcQneN4qZXDyiRxVzVSzaD5ZUenl7blCjslrc1nA77EfatcuIvdfM4m+/p8vP7Ui4fUXiA5tOpbHSLqYFDulHdKTTIjjEFCl3SjulJvGL0SJYoUe6Ud0pOMi84xLFCl3SjulJvGI4xLApipXTT1duVIokXlTUWjd5EsGez7m1GKxmUBzXzEkHcQ0EtB6grYYBKX0kDnElzoYySd5JaCSVS+KUtIc0kEbiNCFdbDKZsUMUcYsxkbGNBJJDWtAAudToN5XI2IPCWfgqp6Y/wAQmvsV4mpvWJ/vkicfChTcZhkwvbLZ4/o1/BNzYrxLTesTffJEBAWPeHqvWX9uRLOD7E4jNTCSAWilBOXjmsL27rlhI0PTyJGx7w9V6y/tyKbeDWdncMTpWOkDWMYGtJ0swG9hqfs06QueTIoV3PLxOaWPSorq/nwQpjmy9XRta6qgdG1xytddrmk2va7SRe1+pc1Hhs7mZ2QSuYb2c2N7mm2hs4Cylvhlmb3IBHcMe9pDHG5YWEg68xv9qUtn6Semwqlm46MxyRxZI+JllkLntvla2Mkk2BJsOQlI5NStHfgZxzqXMemnXkiWHF5YmiN8bbBjmDOxzXgEk6E9J8ixxDFmyta3iooy0klzBYuvyHo5VI3CtRzOw6Kok4h0TpIjG+Iu14xriCA4biOlOTZGGjjwqmdLDEW8VHmzRMcTI8AuJJBJJJKTzRxwc5/l9DrkiozUIO7IQiqHDc5w8hK6GVb/AJxPlsftUk8K2C0jKSOemhjjcZGWdG0Mzse11w4DfqGle0+z2EQYfRyVkc0k9RCyS0Ukudxc0OcQwODWtbmAv9pW4TjOKlF2mc092n8DSwkQPzcfOIyGtLf2eYOcb5gbWtbTrTk4KT8LQW+ZKdL28G7ddadtNl6GOgircOkkLHyiMtkdm3h3OA5rmlliDzrPgk8a0/opPdOWilgVSvHvldR6eXtuV1FSvH/ldR6eXtuUKeUMtgQuoypMidZbeMWkyNHXxiOMXHxiOMVslHZxiDNZubk5+Q9F04eDHA2VldacZoomGR7TueQQGsPRc3PmqfyyMsyGNmS1smVuS3Nltay0lZG6Ie2mpqKkw5tPThlRWycW6eZg40wgWe4ZhfiwbBoaOS5KYAlVoKRscbQyJjI2jc1jWtaPYNFW/bbGI6qullhiZGzMWjILZ8pI4xw3ZndHRv3o9gtxP4xHGLj4xHGLNlo7hKtFbL3tlp4xa5X3UbLRswsAzxBwBBkYCDqCMwuCOZXH2clL6Onc43LoIiSd5JYCSqbUEgbLG47mvYT5A4FXI2ZjLaKma7QiCEHyhjVkpwcITgMMqi4XtE63lIsPrKaOxXiWm9Ym++SJ1cJPiup9H+ITV2M8S03rM332RAQHj3h6r1l/bkUi7C7Zx0tOzJOyN/FtY8ScmQ77bj5elRzj3h6r1l/bkXJQVboiXNaCC0tIcLtINrgjl3Bcs2FZKt1X0PNxPDc5L3NNO00P7hGx5lTCXGoZLI57bZSDYNudw3AfipFwKvZNgdD3O/PLAIe9inhinY6MOY8tE3ek6kWdYEEkHcq71U/GPLsrW3to0WaLADQcm5dlLXRNYGyU7ZCARmzFh1N796Lk7hqdw6SmHEsUaTv53Lw3D8iGm297tkz8KcfEbO0lPI9plY6mYQHZruZG/PlPKBzrbg2EmfCqZuW8ToIS57HFruM0ADbDkIANzzqD66picG8VDxZF83fueDutYHdypRwfGeKjyOfUtGa44mZzABobZL21N9VrLjWSDhL8rodmpKUZxe6JJ4TIAzD2Nu79lKyOzg640fvJ3k5b3F7jVeGne6DD52NMjWUkcUjBvLCASB5QSCo6xnGHz5GmoqZWNuQ2okMmVx0u3XmSlg2OvjhDBWSxZSbNEbZWgX0Au3Qb+X2LeKKxwjCPRGdLbk5PeTsc+P07osILXjLxlaJQwm5Y0scACefRbuCI/CtP6KT3ZTSx3GZJmtY6p49gJd4IRWI0BItroSnXwQH4Vp/RSe7K0zaLCKleP/K6j08vbcrqKlePfK6j08vbcslOEFZXWC9ugMrousbougHxwS4mIq4sJsJonNHnNIcPqDlMvdirNTzuY9r2Etc0gtI3gjUFSTTcJEXEgyMfxthma0DKTzgk6DoW4yMSRKIrFA23OAdx1JDXNdHKXPjA+M1t/iuHRewPLZOuDhJhLSXxyNcNwGVwd7dLdSj7HMWfVTulk3u0AG5rRuaPJ+aSaZYpo4rousbousGjK68JXl14gPQFdjCvAReij7IVLaDwsfnt7QVyNljehpb/AMPD2GoBA4X3kYPPYkd9ANOZ00YI8hBISFsb4lpvWZvvsiXOGLxPP59P7+JIexviWm9Zm++yICAsd8PVesv7cil/YSGm7hpxLGwuMYOuh1J1UQY74eq9Zf25FLuxlA2ejpzGQSymZxl7gA55AA08p01HIuWX4s0rp0I3CvSQCkDoWNaRMwaG9szX/klPZJkAw+C9LE/vGXc6Njy577l1yRcnVJ3CjRiGiexxHGcfAco3ZSyUgh3Kee25KOy0cvcdOWbjCywAFjYam3KQRvPKOhfQ9KhGcpWvufJ9ZzSx4oO2t/j9RH4UMOp20uaKljikZKy7omNYCHtdocosQbAjyJy7P7M4aMKgkfRNllMEb3Ofm75zwHOJcHaNFzybgmxwkRPFCM5JaJWAX1scrtL9enlUi7GVDxSUPfXj7iia5mlgcre+LvJplXD1WDhlgoNJWr7nf0fLzcDlJ31qyOdv8Fo2UfHU1O2CRk0Tf2cj5GSNkElwc2gILGnTnKVNk9iKGekidI15kdG1z38a9gu8XsGjTS9t3IlbhlyNwnLG1rR3TEbNaGi+V+tgufYOUx08OZpe10MZsCARZl7gnTcsyjklhyywRuSXtT8q/wCzpxGeGPJi5rqLdOvGw3Nvdlaakia+nMgdxga5r35wWuBIINtLW+tdfA8fhan9DJ7srHhOe4wlzhlHGsAbcG2jt5G8rzgad8LU/oZPdlbnCUYw1qpOKbXf5JwuZZVJxdrU0vC6FilSvHvldR6eXtuV1FSvHvldR6eXtuXI9RwIQhACEIQAhCEAIQhACEIQAhCEBnC/K4O5iD1G6ufs5Tujo6dklg9kETXWNxmawA2PKLqlqu9S+DZ5rfsCAaHDD4nn8+n9/EkPY7xNTeszffZEu8MHiefz6f38SQ9jvE1P6zN99kQEA474ep9Zf25F5h1bExgEnHXDif2b7NcNO9IuLcuoXuPeHqfWX9uRSHsJsBFWQNcWNsGBznEkuc5zc2VozAAC415LjnRgjjFamN4ZxT53Wvm44gjksWgE2vrf2LswbGuKiyGoqY7Ou0RO7wA7+9J015k6OErYtlA3vWgG4LXtLrPaSQQWkmxGnWOdcFDgsXcT5csZdG1hIeHkuL2NfqRILC5I0GgAuienoSUFPaSvyN/HsWdNlHHzysAvaY/FdqDaxsdLapS2c2pmhj4s1k8LG24sMDXtbckuuDrbXS3St+1eCwwwh0YbmNnXYHDS4BBBe7fm6CLdK3YTsyHwRuNHPJmaHZgyYg5tbjLpZZnNdZbmoY0vbHYR9pdoZqkhklU+eNpzNztDO+ta+UDfqdelKOB7Svigazu18ZaSAziWyNDeQB2/8lq2nwDiYRIKWaHvwMz2ShpuDpd+l9E+dkdgqCWkifMxz5HRse8mRzGt4wBwGhAG+y1jyfMXRjLhhP2zSfncYG0mPyVAY11SZmAl1uKEWU7he3xjYlO/gUd8LU/oJPdrk4StkKakibJSh7HCQMexzi7RwJBGbXk+tb+BI/DFP6vL7tacnLdskMcMa0wSS7FlFSvHvldR6eXtuV1FSvHvldR6aXtuWTZwIQhACEIQAhCEAIQhACEIQAhCEB6ru0ng2ea37AqRK7lH4NnmN+wIBp8L3iifz6f38SQtj/E1P6zN99kS7wu+KJ/Pp/fxJC2P8TU/rM332RAQDj3hqn1l/bkU18CVXHUYbLSueQ+KQuJDu/a1wa5kjeaxaRfd3o51CuPeGqfWX9uReYGSHOeyp7ne0ANcHOY43vpma4HkA0vvCAkvh+r2h1PTNldI+Nsj5C4guGcxtYHZWgX715t5Dypu01PGaKRxc4SCOHK0Os114Y7d7bUc+vKEzsVFpD+1EpcA5zwXEkneCXG5KWKGrtCy9RCCGgWkiDnCxIDSeYC2/wCyyjRUxwcIOFxQU7OKe9+dgLs7g61nMtbQW3n6lNWwDvgyi9Vg7AVbMdqw6MBs8bwSCWsi4vcDYuNtbX3dKV9nduquGARDEHwsjsI28SyXvdSRmLSRbkF15MnD5JwjG7aZ0lOLk2lSJY4ej8E/+pi7MiZ1PO+KlppHta6nMUJBuCBJxTG9+Gm40abApk7WbV1VWGxz1jqiJpzNvG2IZrEXygC5AJ1POs8GxzJAI31T2jUGPiY5RYG7dXtOgN9PsXbBjeOFM5t2Lu2zZTQNfJfI6YcWHFufI7O4Xbe+W+axPOujgQPwzB6vL2AmhtHjL5msaal8zR3xDo2xhpAAbo0akC46E7uA7xzD6vL2F2IWXVK8e+VVHppe25XUVKsd+VT+ml7bkBwoQhACEIQAhCEAIQhACEIQAhCEAK7lF4JnmN+wKkau5QeCj8xv2BANXhc8UT+fT+/iSFsh4mp/WpvvsiXeFvxRP51P7+JIWyHian9am++yKggHHvDVHrL+3In1slwUtq6WKaWpcx0rc+RkYcGtPxbuLtTax3cqY2P+GqPWZO3Ipj4OMQkFDDo2zW21NhYMaWA89zn6iumOGts6Yoa2xkbf8HbMPpxNFO+Sz2tc17Q3RwNi2x5xu6Ur7IcFlNU0kU0082eRgeWx8W1rQ7cLuadbW+tbuGGre6mANsvGk6X1aHEMI6Pjrv2DxF8dBEXNLwwCzWnKQHNjyFxse90lF+e3Ou8OH1Sa7Hn4zIuHq2NnhI2Bp6CmbLTySl3GNa5shY4EODiCMrRY3b9ajVSvws1D3U0d7tGYOLTqW5r5Q6+t/jm38wUUrlnx6JJdjGDKskbR4hCFwO4KS+A3x1D6vJ2FGikvgM8dQ+rydgICzCpVjvyqf00vbcrqqlWOfKp/TS9tyA4UIQgBCEIAQhCAEIQgBCEIAQhCA9V2sP8AAx+YzshUkV28O8DH6NnZCAa/C14on86n9/EkLZHxPT+tTffpEu8LXiifzoPfxJD2R8TwetT/AH2RAQDtB4Wo9Zk7ciemxu2xhpmsZTPe6NoY4tczK4X73vXb+S+htvTPxuFz5qgMaXHuiQ2aCTbPJrYLlgwupHxWPbfpy/itxk49DUJuPQcu3+1b6kCKSndCSQ8l7w5xAuALACwv9i6dn9oqmGnhyRx2sGNlMpYQC/IA4DUW09limqcBqXHvm/3PafxWxuzE3KWD+r8gtRyzi7TOPEYocRXNV1+fAp7Y4vPLGGymANzgkRPzucbGznXO7f8AUminPTbNzsDwHsaJG5Hd6TduZrrC401a3Ua9a64dhp5u+Be+/wC8yJzhppv3LMpSm7luyY8ePFHTBUhmoT4qdgHxAGXjGgmwJaBrzJUwzgrkmYHta7I7cXSRsuOe2+yxL29Tqvd0IzUmcBnjqL1eTsBbsV4Ne5mB8rAWl2XvZC6xsSL2tzHqWfA/CGbQBjRYNimAG/QNCJpq0GmupY5Uqxz5VP6aXtlXVVKcb+Uz+ml7ZQHEhCEAIQhACF0UtNnvv05hfkcf9q2yUBsMpuebQHk5OfXVAcSF1Cid0dGosSb6Dp70rXNTOaAXDf8A/qA0oQhACEIQArtYZ4CL0bOyFSVXZwvwEXo2dkIBs8LXiifzoPfxJD2R8TwetT/fpEucLXiifzoPfxJD2Q8TwetT/fZEBEOFMzV1SP8AqT+9KkzBqKAU+Y07ZCxoMjnC9sxsNDyfko+2XjzYlVD+ao98E+MNqhGZYpC4RSjK4t+MwtN2vA5bHeOUFebis/KUe/8Ah8v1PLLHGNSq2/42/cxxswvjAjhYxwcDdrQ021uDbelzZOmkkhDYBG3Jo4uNiXG5O5pukSppYhPaCR0jMg75wy99y2FtycOCQTU0bjHEyVkxz6utYtuLW5T5F6/TMjyQk9r6KzxYskngi8sm0pO3Hxt07ibti14yxSua46SAtuQB3zdCR0LDCpn8W0DNlY3c21yG77X8jtegrdilQ6olDngNIblyjdoSb8/7y4IWNjcdW3J74GxJbe5aWnkO/p0X18aSm06T0r7nHLkhPDGUXJx1uuv0NFfJI9obJy2cBdpsLaXAPMftTtwCsPEhoJaWRsA0JJtYWAGpTfZFncCcxIbYktcLnyka3SpR1fFAjinOuAN4A0NwQc4K+D67r14+Vv8AWvHY/QegTXJk8i0tvZPz3MNrJzJ3m8BzDm5+83jrTH4MG22leOZtR9gT1q6njHEua1n9TeQWAAG4W6Uz+Dm360S21Fqm31LhwEcixPmKnb+3we/ipwlNaPoiwKpTjXymb00nbcrrKlWNfKZvTSdty9h5zhQvQvbIDFCysiyAyjmLQbHfv6iPxKzjmcALG1r23cpH4gLVZbY5LdVt1+W/OgMjUP33Gljpl0tfkHlK1SSl1r8nLbU+U8qzklv1Ebuf2rUgMULJCAxQsrIQGKuxhPyeH0UfZCpQVdfB/k8Poo+yEA2uFrxRUedB7+NIeyHieD1qf77Ilzhb8UVHlg9/GkPY/wAT0/rM/wB9kQEZbGPAxSqLjYf5nr44f/KfJpGyEuYZDzhoZ/uF1EsuIPgq6h0RAcZphcgHTjHch8iJNpKo/wDGcPNAb9gSUIyVSVnLJihkVTSfklluSI/Efe37zgdD5NBuWLqyN3hMjQASOMddt/JuHlUOSYjK740sh8r3fmudzid5J8pVilHZFjjhFaYpJEvTY/DESGywAc7bC/suub9dqdt88xPMI2/iR5FFsMJde25ou4ncB0rlE4vbqPOqbRJVXt5DfvOOI6bfbcfYuA8IOUnLBmuLftHA/VZMghYkIB01O3cziS2KJt/OIHsulngYqTLjrZHWzPinJtuuQNyjwhP7gMHwzH6Gb7GqAssqU418pn9NJ2yrrKlON/Kp/TS9sqFOML26xQgMrousUIDK6LrFCAyui6xQgMkLFCAyQsV6gAq62DfJofRR9gKlCutgvyaD0MfYCAbvCyPgep6OJPVNGkHY0/A8HrM/3yROjhKgL8JrABciBzh/27P/ANqaOw8oODxm+gqpj11Bf/uVBBuL/KZ/Tze8cuVdmNttVVAPJUTjqkcuNCAhCFSCo6MNpWXBs8yPfY2LhGHZW35N31lIda1uVjmNy5g64uXfFNr3KV21GaANae/iLiAQDmY+9xY6HedOlJEjnSOBcdBpuDQBzAAABRlN43LyyyQqQwIUjcAtMXYqXjdHTvv/AFuYB9jupR3/APR09AVheBTZJ9JTOnnaWy1GU5SLOYxt8jXDkdq4kcma28KFRJapdj8f+bqeieX3jgroqo+09AY8Rr2OHxaqbT+Vz3Fp9oIKIo1bIXdJRcxstRpDzpQOZC6e5Dz/AFI7k6fqShZzWRZdXcvSjuXpSiWctkWXV3J0o7k6UotnKhdJpeleGlPOlCznQt/cp51m2k5ylCzlsrr4OLU8I/6UfZCpz3AXFjGDvnvaxvSXmwVzoY8rWtH7oA6hZQGFZTCWN8b/AIr2uY7yOBB+1V8jxl2HYbiNDK61RT1IEYO9wlDAHjnFmF/9YViU0dr9iYauaKra2MVMBBaZG5opA03DJmjeByO3jp3ICBOEbCnwV8j3MLGVNqmMEWsJu+ezzmvLgR5OdNlSljcWISSyitpoqyOR+fKJDkjdYNBppWnNFoAN1jbUErVSbEtfqzCZz6StcGD2tjBPWqQjJEYzGzQXHmaC49QUy0mxL2/8vhkA/nY6rkHtle/7ErQ7POAs/EJ7fNpY46Vo6AYmsNksUQ1TbMVkguykntzujMbf7n2H1reNlJR4WaliPzX1DHv/ALIc5UwfqpRmxkhfOR+9UzPlPl1/NKdNQxxi0UEMfmxNJ63XKWKIbo9j2v3TTSnlFPRyO6nzOjHtslyj4PNR/lJi3lNTVRU//txxk/8AmpRIed7nW5rkDqGi8bSdCASdktl6ameHvZTtcN3FBxd/VLIXOPsc1SVE4EDLa1tLbkz20iWsBJbdh3bx0c6hRZUGcN+zD4an9IxMLoZWtZUho1Y5tg2TyEBovzt6VOa0VUGdrmuDXNcCHNcA5rgdCCDoQgKmNpBIM0RDx0bx5RvCwOHu+aepSjtTwR0xkL6SY07iScjbyMB6NQW+TMmtLwZ14+JVgjpfK36tVrUShrjD3fNPUvf0a75p6k4zwb4l/Et+ll/JY/4a4j/EN+kl/JNQob/6Nf8ANPUj9Gv+aepOD/DXEf4hv0kv5Lz/AA1xH+Ib9JL+SahQgfo1/wA09SP0a75p6k4P8NcR/iG/SS/kvP8ADbEf4hv0kn5JqJQ3zhrvmnqWJw93zT1Jx/4b4j/EN+kl/Jejg6xL+JH0sn5JqFDaFC75p6ls7hIF32a3ndoE54+DivPx6u3kdIfxCcOz3BNAXh1bO6Y/NLnRtPlO/qcE1FoS+CPZY1tcypc0ikpHZmucLcdMNWgDmabE+Qc+lh1x4bRthjbHGxjI2CzWMAa1o6AF2LJQTfxuqdx7GaFgyktO51zbvudCEBjiMDYSXRtAJdYXF8ugPejcN6TpCXfGcT5TdCEANiC2NjCEIDayIfUvWsCEIDaIwtgjCEIDMMC6qBtn+woQgFNJ2NTFrAGm2Y2PPayEIBLEQAGnWverqXiFQe3R7B1BeIQHtugdSLdA6kIQgW6B1BHsHUEIQB7B1IuhCA8ujiwd4QhAKGCTE5mk3Dd3R0JVQh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4" name="Picture 8" descr="http://topnews.in/files/iPhone-3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667000"/>
            <a:ext cx="2571611" cy="2655190"/>
          </a:xfrm>
          <a:prstGeom prst="rect">
            <a:avLst/>
          </a:prstGeom>
          <a:noFill/>
        </p:spPr>
      </p:pic>
      <p:pic>
        <p:nvPicPr>
          <p:cNvPr id="11" name="Picture 10" descr="F:\Krish\DFI\DFI Logo New 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4343400" cy="4525962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Software Options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AMIS</a:t>
            </a:r>
          </a:p>
          <a:p>
            <a:r>
              <a:rPr lang="en-US" dirty="0" smtClean="0"/>
              <a:t>Dolphin Ease Reader </a:t>
            </a:r>
          </a:p>
          <a:p>
            <a:r>
              <a:rPr lang="en-US" dirty="0" err="1" smtClean="0"/>
              <a:t>eClipse</a:t>
            </a:r>
            <a:r>
              <a:rPr lang="en-US" dirty="0" smtClean="0"/>
              <a:t> Reader </a:t>
            </a:r>
          </a:p>
          <a:p>
            <a:r>
              <a:rPr lang="en-US" dirty="0" smtClean="0"/>
              <a:t>TAB Player</a:t>
            </a:r>
          </a:p>
          <a:p>
            <a:r>
              <a:rPr lang="en-US" dirty="0" smtClean="0"/>
              <a:t>FS Reader</a:t>
            </a:r>
          </a:p>
          <a:p>
            <a:r>
              <a:rPr lang="en-US" dirty="0" smtClean="0"/>
              <a:t>Read Hear</a:t>
            </a:r>
          </a:p>
          <a:p>
            <a:pPr marL="109537" indent="0">
              <a:buNone/>
            </a:pPr>
            <a:r>
              <a:rPr lang="en-US" sz="2400" dirty="0" smtClean="0"/>
              <a:t>Many more…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DAISY Book Players</a:t>
            </a:r>
            <a:endParaRPr lang="en-US" sz="3200" dirty="0"/>
          </a:p>
        </p:txBody>
      </p:sp>
      <p:pic>
        <p:nvPicPr>
          <p:cNvPr id="4" name="Picture 9" descr="tab_reade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8699" y="3814330"/>
            <a:ext cx="3209327" cy="221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tab_player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533400"/>
            <a:ext cx="2980090" cy="229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tpb_reader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7210" y="2025677"/>
            <a:ext cx="224965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F:\Krish\DFI\DFI Logo New 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CAN EVERYONE READ THE STANDARD PRINT?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(Books, magazines, newspapers, etc) </a:t>
            </a:r>
            <a:endParaRPr lang="en-IN" dirty="0"/>
          </a:p>
        </p:txBody>
      </p:sp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989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4191000" cy="4525962"/>
          </a:xfrm>
        </p:spPr>
        <p:txBody>
          <a:bodyPr/>
          <a:lstStyle/>
          <a:p>
            <a:r>
              <a:rPr lang="en-US" sz="2400" dirty="0" smtClean="0"/>
              <a:t>My Studio PC</a:t>
            </a:r>
          </a:p>
          <a:p>
            <a:r>
              <a:rPr lang="en-US" sz="2400" dirty="0" smtClean="0"/>
              <a:t>Obi</a:t>
            </a:r>
          </a:p>
          <a:p>
            <a:r>
              <a:rPr lang="en-US" sz="2400" dirty="0" smtClean="0"/>
              <a:t>Microsoft Save as DAISY</a:t>
            </a:r>
          </a:p>
          <a:p>
            <a:r>
              <a:rPr lang="en-US" sz="2400" dirty="0" smtClean="0"/>
              <a:t>Tobi</a:t>
            </a:r>
          </a:p>
          <a:p>
            <a:r>
              <a:rPr lang="en-US" sz="2400" dirty="0" smtClean="0"/>
              <a:t>Dolphin Publisher</a:t>
            </a:r>
          </a:p>
          <a:p>
            <a:pPr marL="109537" indent="0">
              <a:buNone/>
            </a:pPr>
            <a:r>
              <a:rPr lang="en-US" sz="2400" dirty="0" smtClean="0"/>
              <a:t>Many more…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Production Tools</a:t>
            </a:r>
            <a:endParaRPr lang="en-US" sz="3200" dirty="0"/>
          </a:p>
        </p:txBody>
      </p:sp>
      <p:pic>
        <p:nvPicPr>
          <p:cNvPr id="11266" name="Picture 2" descr="Audio editor working on Obi"/>
          <p:cNvPicPr>
            <a:picLocks noChangeAspect="1" noChangeArrowheads="1"/>
          </p:cNvPicPr>
          <p:nvPr/>
        </p:nvPicPr>
        <p:blipFill>
          <a:blip r:embed="rId3" cstate="print"/>
          <a:srcRect t="15000" b="10000"/>
          <a:stretch>
            <a:fillRect/>
          </a:stretch>
        </p:blipFill>
        <p:spPr bwMode="auto">
          <a:xfrm>
            <a:off x="5562600" y="1371600"/>
            <a:ext cx="2762250" cy="2286000"/>
          </a:xfrm>
          <a:prstGeom prst="rect">
            <a:avLst/>
          </a:prstGeom>
          <a:noFill/>
        </p:spPr>
      </p:pic>
      <p:pic>
        <p:nvPicPr>
          <p:cNvPr id="11268" name="Picture 4" descr="Tobi screensho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4114800"/>
            <a:ext cx="4038600" cy="1752600"/>
          </a:xfrm>
          <a:prstGeom prst="rect">
            <a:avLst/>
          </a:prstGeom>
          <a:noFill/>
        </p:spPr>
      </p:pic>
      <p:pic>
        <p:nvPicPr>
          <p:cNvPr id="9" name="Picture 8" descr="F:\Krish\DFI\DFI Logo New 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Content Placeholder 6"/>
          <p:cNvSpPr>
            <a:spLocks noGrp="1"/>
          </p:cNvSpPr>
          <p:nvPr>
            <p:ph idx="1"/>
          </p:nvPr>
        </p:nvSpPr>
        <p:spPr>
          <a:xfrm>
            <a:off x="381000" y="2103437"/>
            <a:ext cx="5486400" cy="4525963"/>
          </a:xfrm>
        </p:spPr>
        <p:txBody>
          <a:bodyPr/>
          <a:lstStyle/>
          <a:p>
            <a:pPr marL="273050" indent="-273050" algn="just" eaLnBrk="1" hangingPunct="1">
              <a:spcBef>
                <a:spcPts val="600"/>
              </a:spcBef>
              <a:buNone/>
            </a:pPr>
            <a:r>
              <a:rPr lang="en-IN" sz="2000" dirty="0" smtClean="0"/>
              <a:t>   People with print impairments cannot read the standard print because of:</a:t>
            </a:r>
          </a:p>
          <a:p>
            <a:pPr marL="273050" indent="-273050" algn="just" eaLnBrk="1" hangingPunct="1">
              <a:spcBef>
                <a:spcPts val="600"/>
              </a:spcBef>
              <a:buNone/>
            </a:pPr>
            <a:endParaRPr lang="en-US" sz="2000" dirty="0" smtClean="0"/>
          </a:p>
          <a:p>
            <a:pPr marL="273050" indent="-27305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/>
              <a:t>Visual Impairment (blindness or low vision)</a:t>
            </a:r>
          </a:p>
          <a:p>
            <a:pPr marL="273050" indent="-27305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/>
              <a:t>Cognitive disabilities such as dyslexia, autism, slow learners, ADHD, etc</a:t>
            </a:r>
          </a:p>
          <a:p>
            <a:pPr marL="273050" indent="-27305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/>
              <a:t>Physical disabilities that limit one’s ability to hold a printed book</a:t>
            </a:r>
          </a:p>
          <a:p>
            <a:pPr marL="273050" indent="-27305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/>
              <a:t>Old Age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IN" sz="1400" dirty="0" smtClean="0"/>
              <a:t>CAN EVERYONE READ THE STANDARD PRINT? </a:t>
            </a:r>
            <a:br>
              <a:rPr lang="en-IN" sz="1400" dirty="0" smtClean="0"/>
            </a:b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4800" dirty="0" smtClean="0"/>
              <a:t>NO</a:t>
            </a:r>
            <a:endParaRPr lang="en-US" sz="2000" dirty="0"/>
          </a:p>
        </p:txBody>
      </p:sp>
      <p:pic>
        <p:nvPicPr>
          <p:cNvPr id="22530" name="Picture 2" descr="Books"/>
          <p:cNvPicPr>
            <a:picLocks noChangeAspect="1" noChangeArrowheads="1"/>
          </p:cNvPicPr>
          <p:nvPr/>
        </p:nvPicPr>
        <p:blipFill>
          <a:blip r:embed="rId3" cstate="print"/>
          <a:srcRect l="16138" r="7781"/>
          <a:stretch>
            <a:fillRect/>
          </a:stretch>
        </p:blipFill>
        <p:spPr bwMode="auto">
          <a:xfrm>
            <a:off x="6096000" y="2057400"/>
            <a:ext cx="2514600" cy="3295651"/>
          </a:xfrm>
          <a:prstGeom prst="rect">
            <a:avLst/>
          </a:prstGeom>
          <a:noFill/>
        </p:spPr>
      </p:pic>
      <p:pic>
        <p:nvPicPr>
          <p:cNvPr id="7" name="Picture 6" descr="F:\Krish\DFI\DFI Logo New 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Content Placeholder 6"/>
          <p:cNvSpPr>
            <a:spLocks noGrp="1"/>
          </p:cNvSpPr>
          <p:nvPr>
            <p:ph idx="1"/>
          </p:nvPr>
        </p:nvSpPr>
        <p:spPr>
          <a:xfrm>
            <a:off x="609600" y="1371600"/>
            <a:ext cx="6858000" cy="4525963"/>
          </a:xfrm>
        </p:spPr>
        <p:txBody>
          <a:bodyPr/>
          <a:lstStyle/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Braille Books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Large print book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Audio Cassettes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MP3 format audio CDs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Accessible electronic books (e-books)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HTML-based books</a:t>
            </a:r>
          </a:p>
          <a:p>
            <a:pPr indent="-2730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000" dirty="0" smtClean="0">
                <a:cs typeface="Arial" charset="0"/>
              </a:rPr>
              <a:t>DAISY Talking Books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The Alternatives to Print are:</a:t>
            </a:r>
            <a:endParaRPr lang="en-US" sz="3200" dirty="0"/>
          </a:p>
        </p:txBody>
      </p:sp>
      <p:pic>
        <p:nvPicPr>
          <p:cNvPr id="9" name="Picture 8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s is an image of a book locked in chain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0" t="7684" r="8889" b="11311"/>
          <a:stretch>
            <a:fillRect/>
          </a:stretch>
        </p:blipFill>
        <p:spPr bwMode="auto">
          <a:xfrm>
            <a:off x="1600200" y="381000"/>
            <a:ext cx="5562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F:\Krish\DFI\DFI Logo New 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750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Less than </a:t>
            </a:r>
            <a:r>
              <a:rPr lang="en-US" sz="6700" dirty="0" smtClean="0"/>
              <a:t>5%</a:t>
            </a:r>
            <a:r>
              <a:rPr lang="en-US" sz="4400" dirty="0" smtClean="0"/>
              <a:t> books are available in accessible formats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i="1" dirty="0" smtClean="0"/>
              <a:t>it is a “BOOK FAMINE” for people with print disabilities.</a:t>
            </a:r>
            <a:endParaRPr lang="en-IN" sz="4000" i="1" dirty="0"/>
          </a:p>
        </p:txBody>
      </p:sp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4028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of a book printed on toilet paper"/>
          <p:cNvPicPr>
            <a:picLocks noChangeAspect="1"/>
          </p:cNvPicPr>
          <p:nvPr/>
        </p:nvPicPr>
        <p:blipFill>
          <a:blip r:embed="rId3" cstate="print"/>
          <a:srcRect l="11450" t="13740" r="8397" b="8397"/>
          <a:stretch>
            <a:fillRect/>
          </a:stretch>
        </p:blipFill>
        <p:spPr>
          <a:xfrm>
            <a:off x="1295400" y="685800"/>
            <a:ext cx="6589059" cy="4800600"/>
          </a:xfrm>
          <a:prstGeom prst="rect">
            <a:avLst/>
          </a:prstGeom>
        </p:spPr>
      </p:pic>
      <p:pic>
        <p:nvPicPr>
          <p:cNvPr id="6" name="Picture 5" descr="F:\Krish\DFI\DFI Logo New 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045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 smtClean="0"/>
              <a:t>The reading experience of people with disabilities has been that of </a:t>
            </a:r>
            <a:br>
              <a:rPr lang="en-US" sz="4000" dirty="0" smtClean="0"/>
            </a:br>
            <a:r>
              <a:rPr lang="en-US" sz="4000" i="1" dirty="0" smtClean="0"/>
              <a:t>“books printed on toilet paper” </a:t>
            </a:r>
            <a:endParaRPr lang="en-IN" sz="4000" i="1" dirty="0"/>
          </a:p>
        </p:txBody>
      </p:sp>
      <p:pic>
        <p:nvPicPr>
          <p:cNvPr id="4" name="Picture 3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882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b="1" dirty="0" smtClean="0"/>
              <a:t>Structure: </a:t>
            </a:r>
            <a:r>
              <a:rPr lang="en-IN" sz="3200" dirty="0" smtClean="0"/>
              <a:t>sequential and hierarchical structure of the publication</a:t>
            </a:r>
          </a:p>
          <a:p>
            <a:endParaRPr lang="en-IN" sz="3200" b="1" dirty="0" smtClean="0"/>
          </a:p>
          <a:p>
            <a:r>
              <a:rPr lang="en-IN" sz="3200" b="1" dirty="0" smtClean="0"/>
              <a:t>Navigation:</a:t>
            </a:r>
            <a:r>
              <a:rPr lang="en-IN" sz="3200" dirty="0" smtClean="0"/>
              <a:t> </a:t>
            </a:r>
            <a:r>
              <a:rPr lang="en-IN" sz="3200" b="1" dirty="0" smtClean="0"/>
              <a:t> </a:t>
            </a:r>
            <a:r>
              <a:rPr lang="en-IN" sz="3200" dirty="0" smtClean="0"/>
              <a:t>Global and Local</a:t>
            </a:r>
          </a:p>
          <a:p>
            <a:endParaRPr lang="en-IN" sz="3200" b="1" dirty="0" smtClean="0"/>
          </a:p>
          <a:p>
            <a:r>
              <a:rPr lang="en-US" sz="3200" b="1" dirty="0" smtClean="0"/>
              <a:t>Rich Reading Experience</a:t>
            </a:r>
            <a:endParaRPr lang="en-IN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Concepts of Accessible Content</a:t>
            </a:r>
            <a:endParaRPr lang="en-IN" sz="3200" dirty="0"/>
          </a:p>
        </p:txBody>
      </p:sp>
      <p:pic>
        <p:nvPicPr>
          <p:cNvPr id="8" name="Picture 7" descr="F:\Krish\DFI\DFI Logo New 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3416" y="5638800"/>
            <a:ext cx="124058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510</Words>
  <Application>Microsoft Office PowerPoint</Application>
  <PresentationFormat>On-screen Show (4:3)</PresentationFormat>
  <Paragraphs>137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Slide 1</vt:lpstr>
      <vt:lpstr>CAN EVERYONE READ THE STANDARD PRINT?  (Books, magazines, newspapers, etc) </vt:lpstr>
      <vt:lpstr>  CAN EVERYONE READ THE STANDARD PRINT?   NO</vt:lpstr>
      <vt:lpstr>The Alternatives to Print are:</vt:lpstr>
      <vt:lpstr>Slide 5</vt:lpstr>
      <vt:lpstr>Less than 5% books are available in accessible formats   it is a “BOOK FAMINE” for people with print disabilities.</vt:lpstr>
      <vt:lpstr>Slide 7</vt:lpstr>
      <vt:lpstr>The reading experience of people with disabilities has been that of  “books printed on toilet paper” </vt:lpstr>
      <vt:lpstr>Concepts of Accessible Content</vt:lpstr>
      <vt:lpstr>Why DAISY? </vt:lpstr>
      <vt:lpstr>Accessibility Features</vt:lpstr>
      <vt:lpstr>Accessibility Features</vt:lpstr>
      <vt:lpstr>DAISY for All</vt:lpstr>
      <vt:lpstr>EFFECTIVE EDUCATION</vt:lpstr>
      <vt:lpstr>The DAISY Forum of India</vt:lpstr>
      <vt:lpstr>Types of DAISY books</vt:lpstr>
      <vt:lpstr>DAISY Book Players</vt:lpstr>
      <vt:lpstr>DAISY Book Players</vt:lpstr>
      <vt:lpstr>DAISY Book Players</vt:lpstr>
      <vt:lpstr>Production Tools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satyajeet</cp:lastModifiedBy>
  <cp:revision>255</cp:revision>
  <dcterms:created xsi:type="dcterms:W3CDTF">2010-05-05T09:08:32Z</dcterms:created>
  <dcterms:modified xsi:type="dcterms:W3CDTF">2014-10-07T10:26:19Z</dcterms:modified>
</cp:coreProperties>
</file>